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43891200" cy="32918400"/>
  <p:notesSz cx="20104100" cy="15087600"/>
  <p:defaultTextStyle>
    <a:defPPr>
      <a:defRPr lang="en-US"/>
    </a:defPPr>
    <a:lvl1pPr marL="0" algn="l" defTabSz="997885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1pPr>
    <a:lvl2pPr marL="997885" algn="l" defTabSz="997885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2pPr>
    <a:lvl3pPr marL="1995769" algn="l" defTabSz="997885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3pPr>
    <a:lvl4pPr marL="2993654" algn="l" defTabSz="997885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4pPr>
    <a:lvl5pPr marL="3991539" algn="l" defTabSz="997885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5pPr>
    <a:lvl6pPr marL="4989424" algn="l" defTabSz="997885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6pPr>
    <a:lvl7pPr marL="5987308" algn="l" defTabSz="997885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7pPr>
    <a:lvl8pPr marL="6985193" algn="l" defTabSz="997885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8pPr>
    <a:lvl9pPr marL="7983078" algn="l" defTabSz="997885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34">
          <p15:clr>
            <a:srgbClr val="A4A3A4"/>
          </p15:clr>
        </p15:guide>
        <p15:guide id="2" pos="2764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003E"/>
    <a:srgbClr val="BD003A"/>
    <a:srgbClr val="4C566C"/>
    <a:srgbClr val="414042"/>
    <a:srgbClr val="B80012"/>
    <a:srgbClr val="666666"/>
    <a:srgbClr val="777877"/>
    <a:srgbClr val="BB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9492" autoAdjust="0"/>
  </p:normalViewPr>
  <p:slideViewPr>
    <p:cSldViewPr>
      <p:cViewPr>
        <p:scale>
          <a:sx n="20" d="100"/>
          <a:sy n="20" d="100"/>
        </p:scale>
        <p:origin x="992" y="832"/>
      </p:cViewPr>
      <p:guideLst>
        <p:guide orient="horz" pos="20734"/>
        <p:guide pos="2764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291839" y="10204704"/>
            <a:ext cx="37307522" cy="10233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583680" y="18434304"/>
            <a:ext cx="307238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72471" y="2467087"/>
            <a:ext cx="40746253" cy="2231380"/>
          </a:xfrm>
        </p:spPr>
        <p:txBody>
          <a:bodyPr lIns="0" tIns="0" rIns="0" bIns="0"/>
          <a:lstStyle>
            <a:lvl1pPr>
              <a:defRPr sz="14500" b="1">
                <a:solidFill>
                  <a:srgbClr val="41404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72471" y="2467087"/>
            <a:ext cx="40746253" cy="2231380"/>
          </a:xfrm>
        </p:spPr>
        <p:txBody>
          <a:bodyPr lIns="0" tIns="0" rIns="0" bIns="0"/>
          <a:lstStyle>
            <a:lvl1pPr>
              <a:defRPr sz="14500" b="1">
                <a:solidFill>
                  <a:srgbClr val="41404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194560" y="7571232"/>
            <a:ext cx="19092673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2603967" y="7571232"/>
            <a:ext cx="19092673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72471" y="2467087"/>
            <a:ext cx="40746253" cy="2231380"/>
          </a:xfrm>
        </p:spPr>
        <p:txBody>
          <a:bodyPr lIns="0" tIns="0" rIns="0" bIns="0"/>
          <a:lstStyle>
            <a:lvl1pPr>
              <a:defRPr sz="14500" b="1">
                <a:solidFill>
                  <a:srgbClr val="41404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72471" y="2467087"/>
            <a:ext cx="40746253" cy="10233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650" b="1">
                <a:solidFill>
                  <a:srgbClr val="41404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194560" y="7571232"/>
            <a:ext cx="3950208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4923008" y="30614112"/>
            <a:ext cx="14045184" cy="600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194561" y="30614112"/>
            <a:ext cx="10094976" cy="600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1601667" y="30614112"/>
            <a:ext cx="10094976" cy="600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997885">
        <a:defRPr>
          <a:latin typeface="+mn-lt"/>
          <a:ea typeface="+mn-ea"/>
          <a:cs typeface="+mn-cs"/>
        </a:defRPr>
      </a:lvl2pPr>
      <a:lvl3pPr marL="1995769">
        <a:defRPr>
          <a:latin typeface="+mn-lt"/>
          <a:ea typeface="+mn-ea"/>
          <a:cs typeface="+mn-cs"/>
        </a:defRPr>
      </a:lvl3pPr>
      <a:lvl4pPr marL="2993654">
        <a:defRPr>
          <a:latin typeface="+mn-lt"/>
          <a:ea typeface="+mn-ea"/>
          <a:cs typeface="+mn-cs"/>
        </a:defRPr>
      </a:lvl4pPr>
      <a:lvl5pPr marL="3991539">
        <a:defRPr>
          <a:latin typeface="+mn-lt"/>
          <a:ea typeface="+mn-ea"/>
          <a:cs typeface="+mn-cs"/>
        </a:defRPr>
      </a:lvl5pPr>
      <a:lvl6pPr marL="4989424">
        <a:defRPr>
          <a:latin typeface="+mn-lt"/>
          <a:ea typeface="+mn-ea"/>
          <a:cs typeface="+mn-cs"/>
        </a:defRPr>
      </a:lvl6pPr>
      <a:lvl7pPr marL="5987308">
        <a:defRPr>
          <a:latin typeface="+mn-lt"/>
          <a:ea typeface="+mn-ea"/>
          <a:cs typeface="+mn-cs"/>
        </a:defRPr>
      </a:lvl7pPr>
      <a:lvl8pPr marL="6985193">
        <a:defRPr>
          <a:latin typeface="+mn-lt"/>
          <a:ea typeface="+mn-ea"/>
          <a:cs typeface="+mn-cs"/>
        </a:defRPr>
      </a:lvl8pPr>
      <a:lvl9pPr marL="7983078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997885">
        <a:defRPr>
          <a:latin typeface="+mn-lt"/>
          <a:ea typeface="+mn-ea"/>
          <a:cs typeface="+mn-cs"/>
        </a:defRPr>
      </a:lvl2pPr>
      <a:lvl3pPr marL="1995769">
        <a:defRPr>
          <a:latin typeface="+mn-lt"/>
          <a:ea typeface="+mn-ea"/>
          <a:cs typeface="+mn-cs"/>
        </a:defRPr>
      </a:lvl3pPr>
      <a:lvl4pPr marL="2993654">
        <a:defRPr>
          <a:latin typeface="+mn-lt"/>
          <a:ea typeface="+mn-ea"/>
          <a:cs typeface="+mn-cs"/>
        </a:defRPr>
      </a:lvl4pPr>
      <a:lvl5pPr marL="3991539">
        <a:defRPr>
          <a:latin typeface="+mn-lt"/>
          <a:ea typeface="+mn-ea"/>
          <a:cs typeface="+mn-cs"/>
        </a:defRPr>
      </a:lvl5pPr>
      <a:lvl6pPr marL="4989424">
        <a:defRPr>
          <a:latin typeface="+mn-lt"/>
          <a:ea typeface="+mn-ea"/>
          <a:cs typeface="+mn-cs"/>
        </a:defRPr>
      </a:lvl6pPr>
      <a:lvl7pPr marL="5987308">
        <a:defRPr>
          <a:latin typeface="+mn-lt"/>
          <a:ea typeface="+mn-ea"/>
          <a:cs typeface="+mn-cs"/>
        </a:defRPr>
      </a:lvl7pPr>
      <a:lvl8pPr marL="6985193">
        <a:defRPr>
          <a:latin typeface="+mn-lt"/>
          <a:ea typeface="+mn-ea"/>
          <a:cs typeface="+mn-cs"/>
        </a:defRPr>
      </a:lvl8pPr>
      <a:lvl9pPr marL="7983078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tiff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0" y="0"/>
            <a:ext cx="43891200" cy="32918400"/>
          </a:xfrm>
          <a:prstGeom prst="rect">
            <a:avLst/>
          </a:prstGeom>
          <a:solidFill>
            <a:schemeClr val="tx2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99577" tIns="99788" rIns="199577" bIns="99788"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17935" y="831273"/>
            <a:ext cx="42255331" cy="31255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99577" tIns="99788" rIns="199577" bIns="99788" rtlCol="0" anchor="ctr"/>
          <a:lstStyle/>
          <a:p>
            <a:pPr algn="ctr"/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object 6"/>
          <p:cNvSpPr/>
          <p:nvPr/>
        </p:nvSpPr>
        <p:spPr>
          <a:xfrm>
            <a:off x="998157" y="29028045"/>
            <a:ext cx="41902649" cy="2907792"/>
          </a:xfrm>
          <a:custGeom>
            <a:avLst/>
            <a:gdLst/>
            <a:ahLst/>
            <a:cxnLst/>
            <a:rect l="l" t="t" r="r" b="b"/>
            <a:pathLst>
              <a:path w="19266428" h="1317369">
                <a:moveTo>
                  <a:pt x="0" y="1317369"/>
                </a:moveTo>
                <a:lnTo>
                  <a:pt x="19266428" y="1317369"/>
                </a:lnTo>
                <a:lnTo>
                  <a:pt x="19266428" y="0"/>
                </a:lnTo>
                <a:lnTo>
                  <a:pt x="0" y="0"/>
                </a:lnTo>
                <a:lnTo>
                  <a:pt x="0" y="1317369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endParaRPr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72471" y="1524000"/>
            <a:ext cx="40746253" cy="32074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719">
              <a:lnSpc>
                <a:spcPts val="17232"/>
              </a:lnSpc>
              <a:spcAft>
                <a:spcPts val="1310"/>
              </a:spcAft>
            </a:pPr>
            <a:r>
              <a:rPr lang="en-US" sz="14400" b="0" spc="-513" dirty="0">
                <a:solidFill>
                  <a:srgbClr val="4C566C"/>
                </a:solidFill>
              </a:rPr>
              <a:t>The ADRF Workspace</a:t>
            </a:r>
            <a:endParaRPr sz="14400" b="0" spc="-87" dirty="0">
              <a:solidFill>
                <a:srgbClr val="4C566C"/>
              </a:solidFill>
            </a:endParaRPr>
          </a:p>
          <a:p>
            <a:pPr marL="27719">
              <a:lnSpc>
                <a:spcPts val="5784"/>
              </a:lnSpc>
            </a:pPr>
            <a:r>
              <a:rPr lang="en-US" sz="5000" b="0" spc="-175" dirty="0"/>
              <a:t>Using the Administrative Data Research Facility</a:t>
            </a:r>
            <a:endParaRPr sz="5000" dirty="0"/>
          </a:p>
        </p:txBody>
      </p:sp>
      <p:sp>
        <p:nvSpPr>
          <p:cNvPr id="3" name="object 3"/>
          <p:cNvSpPr txBox="1"/>
          <p:nvPr/>
        </p:nvSpPr>
        <p:spPr>
          <a:xfrm>
            <a:off x="1572469" y="6275923"/>
            <a:ext cx="12239997" cy="2225500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719">
              <a:spcAft>
                <a:spcPts val="1310"/>
              </a:spcAft>
            </a:pPr>
            <a:r>
              <a:rPr lang="en-US" sz="3500" b="1" spc="-11" dirty="0">
                <a:solidFill>
                  <a:srgbClr val="BD003A"/>
                </a:solidFill>
                <a:latin typeface="Arial"/>
                <a:cs typeface="Arial"/>
              </a:rPr>
              <a:t>SECURITY</a:t>
            </a:r>
            <a:endParaRPr sz="3500" dirty="0">
              <a:solidFill>
                <a:srgbClr val="BD003A"/>
              </a:solidFill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FIVES SAFES FRAMEWORK</a:t>
            </a:r>
          </a:p>
          <a:p>
            <a:pPr marL="27719">
              <a:lnSpc>
                <a:spcPct val="130000"/>
              </a:lnSpc>
            </a:pPr>
            <a:endParaRPr lang="en-US" sz="2700" b="1" spc="-11" dirty="0">
              <a:solidFill>
                <a:srgbClr val="4C4D4F"/>
              </a:solidFill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Safe Projects</a:t>
            </a:r>
          </a:p>
          <a:p>
            <a:pPr marL="27719">
              <a:lnSpc>
                <a:spcPct val="130000"/>
              </a:lnSpc>
            </a:pPr>
            <a:r>
              <a:rPr lang="en-US" sz="2700" dirty="0">
                <a:latin typeface="Arial"/>
                <a:cs typeface="Arial"/>
              </a:rPr>
              <a:t>All data access is controlled on a project by project basis. Projects must be approved by the Data Owners and be consistent with the agency’s mission.</a:t>
            </a: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Safe People</a:t>
            </a:r>
          </a:p>
          <a:p>
            <a:pPr marL="27719">
              <a:lnSpc>
                <a:spcPct val="130000"/>
              </a:lnSpc>
            </a:pPr>
            <a:r>
              <a:rPr lang="en-US" sz="2700" dirty="0">
                <a:latin typeface="Arial"/>
                <a:cs typeface="Arial"/>
              </a:rPr>
              <a:t>Only approved researchers who have undergone security training are allowed to work on projects.</a:t>
            </a: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Safe Settings</a:t>
            </a:r>
          </a:p>
          <a:p>
            <a:pPr marL="27719">
              <a:lnSpc>
                <a:spcPct val="130000"/>
              </a:lnSpc>
            </a:pPr>
            <a:r>
              <a:rPr lang="en-US" sz="2700" dirty="0">
                <a:latin typeface="Arial"/>
                <a:cs typeface="Arial"/>
              </a:rPr>
              <a:t>The ADRF is hosted within AWS GovCloud and has received Authorization to Operate from the Census Bureau, has achieved a FedRAMP Moderate approval and is listed on the FedRAMP Marketplace.</a:t>
            </a: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Safe Data</a:t>
            </a:r>
          </a:p>
          <a:p>
            <a:pPr marL="27719">
              <a:lnSpc>
                <a:spcPct val="130000"/>
              </a:lnSpc>
            </a:pPr>
            <a:r>
              <a:rPr lang="en-US" sz="2700" dirty="0">
                <a:latin typeface="Arial"/>
                <a:cs typeface="Arial"/>
              </a:rPr>
              <a:t>The data in the ADRF is deidentified (hashed).</a:t>
            </a:r>
          </a:p>
          <a:p>
            <a:pPr marL="27719">
              <a:lnSpc>
                <a:spcPct val="130000"/>
              </a:lnSpc>
            </a:pPr>
            <a:endParaRPr lang="en-US" sz="2700" dirty="0"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Safe Outputs</a:t>
            </a:r>
          </a:p>
          <a:p>
            <a:pPr marL="27719">
              <a:lnSpc>
                <a:spcPct val="130000"/>
              </a:lnSpc>
            </a:pPr>
            <a:r>
              <a:rPr lang="en-US" sz="2700" dirty="0">
                <a:latin typeface="Arial"/>
                <a:cs typeface="Arial"/>
              </a:rPr>
              <a:t>Nothing can be exported from the ADRF until it has gone through a disclosure review process.</a:t>
            </a:r>
          </a:p>
        </p:txBody>
      </p:sp>
      <p:sp>
        <p:nvSpPr>
          <p:cNvPr id="17" name="object 17"/>
          <p:cNvSpPr/>
          <p:nvPr/>
        </p:nvSpPr>
        <p:spPr>
          <a:xfrm>
            <a:off x="14630400" y="6096000"/>
            <a:ext cx="817934" cy="21846675"/>
          </a:xfrm>
          <a:custGeom>
            <a:avLst/>
            <a:gdLst/>
            <a:ahLst/>
            <a:cxnLst/>
            <a:rect l="l" t="t" r="r" b="b"/>
            <a:pathLst>
              <a:path h="9561227">
                <a:moveTo>
                  <a:pt x="0" y="0"/>
                </a:moveTo>
                <a:lnTo>
                  <a:pt x="0" y="9561227"/>
                </a:lnTo>
              </a:path>
            </a:pathLst>
          </a:custGeom>
          <a:ln w="19050" cmpd="sng">
            <a:solidFill>
              <a:srgbClr val="7F7F7F"/>
            </a:solidFill>
            <a:prstDash val="solid"/>
          </a:ln>
        </p:spPr>
        <p:txBody>
          <a:bodyPr wrap="square" lIns="0" tIns="0" rIns="0" bIns="0" rtlCol="0">
            <a:spAutoFit/>
          </a:bodyPr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 flipH="1">
            <a:off x="29215081" y="6153126"/>
            <a:ext cx="45719" cy="21846675"/>
          </a:xfrm>
          <a:custGeom>
            <a:avLst/>
            <a:gdLst/>
            <a:ahLst/>
            <a:cxnLst/>
            <a:rect l="l" t="t" r="r" b="b"/>
            <a:pathLst>
              <a:path h="9561227">
                <a:moveTo>
                  <a:pt x="0" y="0"/>
                </a:moveTo>
                <a:lnTo>
                  <a:pt x="0" y="9561227"/>
                </a:lnTo>
              </a:path>
            </a:pathLst>
          </a:custGeom>
          <a:ln w="19050" cmpd="sng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txBody>
          <a:bodyPr wrap="square" lIns="0" tIns="0" rIns="0" bIns="0" rtlCol="0">
            <a:spAutoFit/>
          </a:bodyPr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600196" y="5448118"/>
            <a:ext cx="40641272" cy="600164"/>
          </a:xfrm>
          <a:custGeom>
            <a:avLst/>
            <a:gdLst/>
            <a:ahLst/>
            <a:cxnLst/>
            <a:rect l="l" t="t" r="r" b="b"/>
            <a:pathLst>
              <a:path w="18428758">
                <a:moveTo>
                  <a:pt x="0" y="0"/>
                </a:moveTo>
                <a:lnTo>
                  <a:pt x="18428758" y="0"/>
                </a:lnTo>
              </a:path>
            </a:pathLst>
          </a:custGeom>
          <a:ln w="11634">
            <a:solidFill>
              <a:srgbClr val="231F2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812800" y="812286"/>
            <a:ext cx="42265601" cy="31272480"/>
          </a:xfrm>
          <a:custGeom>
            <a:avLst/>
            <a:gdLst/>
            <a:ahLst/>
            <a:cxnLst/>
            <a:rect l="l" t="t" r="r" b="b"/>
            <a:pathLst>
              <a:path w="19359504" h="14333479">
                <a:moveTo>
                  <a:pt x="0" y="14333479"/>
                </a:moveTo>
                <a:lnTo>
                  <a:pt x="19359504" y="14333479"/>
                </a:lnTo>
                <a:lnTo>
                  <a:pt x="19359504" y="0"/>
                </a:lnTo>
                <a:lnTo>
                  <a:pt x="0" y="0"/>
                </a:lnTo>
                <a:lnTo>
                  <a:pt x="0" y="14333479"/>
                </a:lnTo>
                <a:close/>
              </a:path>
            </a:pathLst>
          </a:custGeom>
          <a:ln w="7620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txBody>
          <a:bodyPr wrap="square" lIns="0" tIns="0" rIns="0" bIns="0" rtlCol="0">
            <a:spAutoFit/>
          </a:bodyPr>
          <a:lstStyle/>
          <a:p>
            <a:endParaRPr/>
          </a:p>
        </p:txBody>
      </p:sp>
      <p:sp>
        <p:nvSpPr>
          <p:cNvPr id="42" name="object 40"/>
          <p:cNvSpPr txBox="1"/>
          <p:nvPr/>
        </p:nvSpPr>
        <p:spPr>
          <a:xfrm>
            <a:off x="23941915" y="29925819"/>
            <a:ext cx="18020973" cy="8719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719" algn="r">
              <a:lnSpc>
                <a:spcPct val="120000"/>
              </a:lnSpc>
            </a:pPr>
            <a:r>
              <a:rPr lang="en-US" sz="5200" spc="11" dirty="0">
                <a:solidFill>
                  <a:schemeClr val="bg1"/>
                </a:solidFill>
                <a:latin typeface="Arial"/>
                <a:cs typeface="Arial"/>
              </a:rPr>
              <a:t>https://coleridgeinitiative.org</a:t>
            </a:r>
            <a:endParaRPr sz="5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0" name="Picture 9" descr="A drawing of a person&#10;&#10;Description automatically generated">
            <a:extLst>
              <a:ext uri="{FF2B5EF4-FFF2-40B4-BE49-F238E27FC236}">
                <a16:creationId xmlns:a16="http://schemas.microsoft.com/office/drawing/2014/main" id="{3C08AF9C-A789-994D-94B4-D1D8A32DC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95" y="29328508"/>
            <a:ext cx="7350929" cy="2306865"/>
          </a:xfrm>
          <a:prstGeom prst="rect">
            <a:avLst/>
          </a:prstGeom>
        </p:spPr>
      </p:pic>
      <p:sp>
        <p:nvSpPr>
          <p:cNvPr id="49" name="object 3">
            <a:extLst>
              <a:ext uri="{FF2B5EF4-FFF2-40B4-BE49-F238E27FC236}">
                <a16:creationId xmlns:a16="http://schemas.microsoft.com/office/drawing/2014/main" id="{4455C857-3723-A44C-86CE-AC1E3FF3B504}"/>
              </a:ext>
            </a:extLst>
          </p:cNvPr>
          <p:cNvSpPr txBox="1"/>
          <p:nvPr/>
        </p:nvSpPr>
        <p:spPr>
          <a:xfrm>
            <a:off x="15921752" y="6275923"/>
            <a:ext cx="12239997" cy="21629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719">
              <a:spcAft>
                <a:spcPts val="1310"/>
              </a:spcAft>
            </a:pPr>
            <a:r>
              <a:rPr lang="en-US" sz="3500" b="1" spc="-11" dirty="0">
                <a:solidFill>
                  <a:srgbClr val="BD003A"/>
                </a:solidFill>
                <a:latin typeface="Arial"/>
                <a:cs typeface="Arial"/>
              </a:rPr>
              <a:t>COMPUTATION</a:t>
            </a:r>
            <a:endParaRPr sz="3500" dirty="0">
              <a:solidFill>
                <a:srgbClr val="BD003A"/>
              </a:solidFill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Remote Desktop Environment</a:t>
            </a:r>
            <a:endParaRPr lang="en-US" sz="2700" dirty="0">
              <a:latin typeface="Arial"/>
              <a:cs typeface="Arial"/>
            </a:endParaRPr>
          </a:p>
          <a:p>
            <a:pPr>
              <a:lnSpc>
                <a:spcPct val="103000"/>
              </a:lnSpc>
              <a:spcBef>
                <a:spcPts val="655"/>
              </a:spcBef>
            </a:pPr>
            <a:r>
              <a:rPr lang="en-US" sz="2700" dirty="0">
                <a:latin typeface="Arial"/>
                <a:cs typeface="Arial"/>
              </a:rPr>
              <a:t>The ADRF provides a remote desktop environment that is accessible from a web browser, which means no additional software is required.</a:t>
            </a:r>
          </a:p>
        </p:txBody>
      </p:sp>
      <p:sp>
        <p:nvSpPr>
          <p:cNvPr id="52" name="object 3">
            <a:extLst>
              <a:ext uri="{FF2B5EF4-FFF2-40B4-BE49-F238E27FC236}">
                <a16:creationId xmlns:a16="http://schemas.microsoft.com/office/drawing/2014/main" id="{6D5AC591-7238-544D-A0C4-EE0E01ADF346}"/>
              </a:ext>
            </a:extLst>
          </p:cNvPr>
          <p:cNvSpPr txBox="1"/>
          <p:nvPr/>
        </p:nvSpPr>
        <p:spPr>
          <a:xfrm>
            <a:off x="15922051" y="17291302"/>
            <a:ext cx="12239997" cy="19276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719">
              <a:spcAft>
                <a:spcPts val="1310"/>
              </a:spcAft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Analysis Tools</a:t>
            </a:r>
            <a:endParaRPr lang="en-US" sz="2700" dirty="0">
              <a:latin typeface="Arial"/>
              <a:cs typeface="Arial"/>
            </a:endParaRPr>
          </a:p>
          <a:p>
            <a:pPr>
              <a:lnSpc>
                <a:spcPct val="103000"/>
              </a:lnSpc>
              <a:spcBef>
                <a:spcPts val="655"/>
              </a:spcBef>
            </a:pPr>
            <a:r>
              <a:rPr lang="en-US" sz="2700" dirty="0">
                <a:latin typeface="Arial"/>
                <a:cs typeface="Arial"/>
              </a:rPr>
              <a:t>A number of commonly used analysis tools are available for use, including </a:t>
            </a:r>
            <a:r>
              <a:rPr lang="en-US" sz="2700" dirty="0" err="1">
                <a:latin typeface="Arial"/>
                <a:cs typeface="Arial"/>
              </a:rPr>
              <a:t>Jupyter</a:t>
            </a:r>
            <a:r>
              <a:rPr lang="en-US" sz="2700" dirty="0">
                <a:latin typeface="Arial"/>
                <a:cs typeface="Arial"/>
              </a:rPr>
              <a:t> Lab, R Studio, and Stata, as well as Postgres and Athena for database storage and querying.</a:t>
            </a:r>
          </a:p>
        </p:txBody>
      </p:sp>
      <p:sp>
        <p:nvSpPr>
          <p:cNvPr id="54" name="object 12">
            <a:extLst>
              <a:ext uri="{FF2B5EF4-FFF2-40B4-BE49-F238E27FC236}">
                <a16:creationId xmlns:a16="http://schemas.microsoft.com/office/drawing/2014/main" id="{77BDA22F-9D95-D142-8549-44E33FA2D39D}"/>
              </a:ext>
            </a:extLst>
          </p:cNvPr>
          <p:cNvSpPr txBox="1"/>
          <p:nvPr/>
        </p:nvSpPr>
        <p:spPr>
          <a:xfrm>
            <a:off x="15921752" y="28522618"/>
            <a:ext cx="9113732" cy="2517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719" marR="13860">
              <a:lnSpc>
                <a:spcPct val="103099"/>
              </a:lnSpc>
            </a:pPr>
            <a:r>
              <a:rPr lang="en-US" sz="1700" i="1" spc="22" dirty="0">
                <a:solidFill>
                  <a:srgbClr val="717272"/>
                </a:solidFill>
                <a:latin typeface="Arial"/>
                <a:cs typeface="Arial"/>
              </a:rPr>
              <a:t>An example project request.</a:t>
            </a:r>
            <a:endParaRPr sz="1700" dirty="0">
              <a:latin typeface="Arial"/>
              <a:cs typeface="Arial"/>
            </a:endParaRPr>
          </a:p>
        </p:txBody>
      </p:sp>
      <p:sp>
        <p:nvSpPr>
          <p:cNvPr id="55" name="object 3">
            <a:extLst>
              <a:ext uri="{FF2B5EF4-FFF2-40B4-BE49-F238E27FC236}">
                <a16:creationId xmlns:a16="http://schemas.microsoft.com/office/drawing/2014/main" id="{23AE8C0C-384B-E24B-B19B-595401813460}"/>
              </a:ext>
            </a:extLst>
          </p:cNvPr>
          <p:cNvSpPr txBox="1"/>
          <p:nvPr/>
        </p:nvSpPr>
        <p:spPr>
          <a:xfrm>
            <a:off x="30177090" y="6275923"/>
            <a:ext cx="12239997" cy="21629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719">
              <a:spcAft>
                <a:spcPts val="1310"/>
              </a:spcAft>
            </a:pPr>
            <a:r>
              <a:rPr lang="en-US" sz="3500" b="1" spc="-11" dirty="0">
                <a:solidFill>
                  <a:srgbClr val="BD003A"/>
                </a:solidFill>
                <a:latin typeface="Arial"/>
                <a:cs typeface="Arial"/>
              </a:rPr>
              <a:t>COLLABORATION</a:t>
            </a:r>
            <a:endParaRPr lang="en-US" sz="3500" dirty="0">
              <a:solidFill>
                <a:srgbClr val="BD003A"/>
              </a:solidFill>
              <a:latin typeface="Arial"/>
              <a:cs typeface="Arial"/>
            </a:endParaRPr>
          </a:p>
          <a:p>
            <a:pPr marL="27719">
              <a:lnSpc>
                <a:spcPct val="130000"/>
              </a:lnSpc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Shared Project Folder</a:t>
            </a:r>
            <a:endParaRPr lang="en-US" sz="2700" dirty="0">
              <a:latin typeface="Arial"/>
              <a:cs typeface="Arial"/>
            </a:endParaRPr>
          </a:p>
          <a:p>
            <a:pPr>
              <a:lnSpc>
                <a:spcPct val="103000"/>
              </a:lnSpc>
              <a:spcBef>
                <a:spcPts val="655"/>
              </a:spcBef>
            </a:pPr>
            <a:r>
              <a:rPr lang="en-US" sz="2700" dirty="0">
                <a:latin typeface="Arial"/>
                <a:cs typeface="Arial"/>
              </a:rPr>
              <a:t>Each project workspace includes a shared folder and database schema so that researchers can easily share work with one another inside their workspace.</a:t>
            </a:r>
          </a:p>
        </p:txBody>
      </p:sp>
      <p:sp>
        <p:nvSpPr>
          <p:cNvPr id="58" name="object 3">
            <a:extLst>
              <a:ext uri="{FF2B5EF4-FFF2-40B4-BE49-F238E27FC236}">
                <a16:creationId xmlns:a16="http://schemas.microsoft.com/office/drawing/2014/main" id="{1561DCBB-27B6-BB47-8E7F-22B7E401A517}"/>
              </a:ext>
            </a:extLst>
          </p:cNvPr>
          <p:cNvSpPr txBox="1"/>
          <p:nvPr/>
        </p:nvSpPr>
        <p:spPr>
          <a:xfrm>
            <a:off x="30177090" y="19354800"/>
            <a:ext cx="12239997" cy="149970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719">
              <a:spcAft>
                <a:spcPts val="1310"/>
              </a:spcAft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Internal Messaging</a:t>
            </a:r>
            <a:endParaRPr lang="en-US" sz="2700" dirty="0">
              <a:latin typeface="Arial"/>
              <a:cs typeface="Arial"/>
            </a:endParaRPr>
          </a:p>
          <a:p>
            <a:pPr>
              <a:lnSpc>
                <a:spcPct val="103000"/>
              </a:lnSpc>
              <a:spcBef>
                <a:spcPts val="655"/>
              </a:spcBef>
            </a:pPr>
            <a:r>
              <a:rPr lang="en-US" sz="2700" dirty="0">
                <a:latin typeface="Arial"/>
                <a:cs typeface="Arial"/>
              </a:rPr>
              <a:t>The ADRF also provides the messaging app </a:t>
            </a:r>
            <a:r>
              <a:rPr lang="en-US" sz="2700" dirty="0" err="1">
                <a:latin typeface="Arial"/>
                <a:cs typeface="Arial"/>
              </a:rPr>
              <a:t>Mattermost</a:t>
            </a:r>
            <a:r>
              <a:rPr lang="en-US" sz="2700" dirty="0">
                <a:latin typeface="Arial"/>
                <a:cs typeface="Arial"/>
              </a:rPr>
              <a:t> (open-source Slack) so that researchers can communicate securely while inside the ADRF. </a:t>
            </a:r>
          </a:p>
        </p:txBody>
      </p:sp>
      <p:sp>
        <p:nvSpPr>
          <p:cNvPr id="30" name="object 3">
            <a:extLst>
              <a:ext uri="{FF2B5EF4-FFF2-40B4-BE49-F238E27FC236}">
                <a16:creationId xmlns:a16="http://schemas.microsoft.com/office/drawing/2014/main" id="{E44ABBA1-1F4E-F746-BD65-97926A4868FC}"/>
              </a:ext>
            </a:extLst>
          </p:cNvPr>
          <p:cNvSpPr txBox="1"/>
          <p:nvPr/>
        </p:nvSpPr>
        <p:spPr>
          <a:xfrm>
            <a:off x="15688866" y="25558416"/>
            <a:ext cx="12239997" cy="149970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719">
              <a:spcAft>
                <a:spcPts val="1310"/>
              </a:spcAft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Customizable workspace</a:t>
            </a:r>
            <a:endParaRPr lang="en-US" sz="2700" dirty="0">
              <a:latin typeface="Arial"/>
              <a:cs typeface="Arial"/>
            </a:endParaRPr>
          </a:p>
          <a:p>
            <a:pPr>
              <a:lnSpc>
                <a:spcPct val="103000"/>
              </a:lnSpc>
              <a:spcBef>
                <a:spcPts val="655"/>
              </a:spcBef>
            </a:pPr>
            <a:r>
              <a:rPr lang="en-US" sz="2700" dirty="0">
                <a:latin typeface="Arial"/>
                <a:cs typeface="Arial"/>
              </a:rPr>
              <a:t>Workspaces can be customized. Projects which may required additional analytical tools, software libraries, or computing and storage are available.</a:t>
            </a:r>
          </a:p>
        </p:txBody>
      </p:sp>
      <p:sp>
        <p:nvSpPr>
          <p:cNvPr id="33" name="object 3">
            <a:extLst>
              <a:ext uri="{FF2B5EF4-FFF2-40B4-BE49-F238E27FC236}">
                <a16:creationId xmlns:a16="http://schemas.microsoft.com/office/drawing/2014/main" id="{02A0422C-903F-AE4F-9351-8A834680E9EE}"/>
              </a:ext>
            </a:extLst>
          </p:cNvPr>
          <p:cNvSpPr txBox="1"/>
          <p:nvPr/>
        </p:nvSpPr>
        <p:spPr>
          <a:xfrm>
            <a:off x="30177090" y="8991600"/>
            <a:ext cx="12239997" cy="19276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719">
              <a:spcAft>
                <a:spcPts val="1310"/>
              </a:spcAft>
            </a:pPr>
            <a:r>
              <a:rPr lang="en-US" sz="2700" b="1" spc="-11" dirty="0">
                <a:solidFill>
                  <a:srgbClr val="4C4D4F"/>
                </a:solidFill>
                <a:latin typeface="Arial"/>
                <a:cs typeface="Arial"/>
              </a:rPr>
              <a:t>Project Templates</a:t>
            </a:r>
            <a:endParaRPr lang="en-US" sz="2700" dirty="0">
              <a:latin typeface="Arial"/>
              <a:cs typeface="Arial"/>
            </a:endParaRPr>
          </a:p>
          <a:p>
            <a:pPr>
              <a:lnSpc>
                <a:spcPct val="103000"/>
              </a:lnSpc>
              <a:spcBef>
                <a:spcPts val="655"/>
              </a:spcBef>
            </a:pPr>
            <a:r>
              <a:rPr lang="en-US" sz="2700" dirty="0">
                <a:latin typeface="Arial"/>
                <a:cs typeface="Arial"/>
              </a:rPr>
              <a:t>The ADRF has a number of </a:t>
            </a:r>
            <a:r>
              <a:rPr lang="en-US" sz="2700" dirty="0" err="1">
                <a:latin typeface="Arial"/>
                <a:cs typeface="Arial"/>
              </a:rPr>
              <a:t>Jupyter</a:t>
            </a:r>
            <a:r>
              <a:rPr lang="en-US" sz="2700" dirty="0">
                <a:latin typeface="Arial"/>
                <a:cs typeface="Arial"/>
              </a:rPr>
              <a:t> notebooks available which have many of the fundamental steps of common analysis patterns already written. Topics include databases, record linkage, text analysis, machine learning, and more.</a:t>
            </a:r>
          </a:p>
        </p:txBody>
      </p:sp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F7EA558-1B29-C344-A7ED-1027ED8ADB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9510" y="8599406"/>
            <a:ext cx="12984480" cy="8240794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1D4F2DE-3A25-F448-AFA1-35DA3286B3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0905" y="19240918"/>
            <a:ext cx="8075295" cy="445770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A327288-9350-3F4E-B104-E2A4670B8E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174" y="12039291"/>
            <a:ext cx="5556250" cy="4146550"/>
          </a:xfrm>
          <a:prstGeom prst="rect">
            <a:avLst/>
          </a:prstGeom>
        </p:spPr>
      </p:pic>
      <p:sp>
        <p:nvSpPr>
          <p:cNvPr id="46" name="Retângulo Arredondado 5">
            <a:extLst>
              <a:ext uri="{FF2B5EF4-FFF2-40B4-BE49-F238E27FC236}">
                <a16:creationId xmlns:a16="http://schemas.microsoft.com/office/drawing/2014/main" id="{97B5D582-FCC0-4949-922B-5D778F3E721A}"/>
              </a:ext>
            </a:extLst>
          </p:cNvPr>
          <p:cNvSpPr/>
          <p:nvPr/>
        </p:nvSpPr>
        <p:spPr>
          <a:xfrm>
            <a:off x="18364200" y="19888200"/>
            <a:ext cx="5138839" cy="4511106"/>
          </a:xfrm>
          <a:prstGeom prst="roundRect">
            <a:avLst>
              <a:gd name="adj" fmla="val 17682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47" name="CaixaDeTexto 12">
            <a:extLst>
              <a:ext uri="{FF2B5EF4-FFF2-40B4-BE49-F238E27FC236}">
                <a16:creationId xmlns:a16="http://schemas.microsoft.com/office/drawing/2014/main" id="{A00BDEE2-0915-3941-8AC8-7C4342B352D4}"/>
              </a:ext>
            </a:extLst>
          </p:cNvPr>
          <p:cNvSpPr txBox="1"/>
          <p:nvPr/>
        </p:nvSpPr>
        <p:spPr>
          <a:xfrm>
            <a:off x="20235173" y="24427373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Workspace</a:t>
            </a:r>
          </a:p>
        </p:txBody>
      </p:sp>
      <p:pic>
        <p:nvPicPr>
          <p:cNvPr id="61" name="Imagem 2">
            <a:extLst>
              <a:ext uri="{FF2B5EF4-FFF2-40B4-BE49-F238E27FC236}">
                <a16:creationId xmlns:a16="http://schemas.microsoft.com/office/drawing/2014/main" id="{7B34B73E-497D-4D4B-999C-F5755EB9469B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734639" y="20313157"/>
            <a:ext cx="1079565" cy="1079565"/>
          </a:xfrm>
          <a:prstGeom prst="rect">
            <a:avLst/>
          </a:prstGeom>
        </p:spPr>
      </p:pic>
      <p:pic>
        <p:nvPicPr>
          <p:cNvPr id="62" name="Imagem 15">
            <a:extLst>
              <a:ext uri="{FF2B5EF4-FFF2-40B4-BE49-F238E27FC236}">
                <a16:creationId xmlns:a16="http://schemas.microsoft.com/office/drawing/2014/main" id="{DCAC005D-7BBF-7444-8BDF-9B3042026166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69463" y="23007731"/>
            <a:ext cx="901223" cy="747559"/>
          </a:xfrm>
          <a:prstGeom prst="rect">
            <a:avLst/>
          </a:prstGeom>
        </p:spPr>
      </p:pic>
      <p:sp>
        <p:nvSpPr>
          <p:cNvPr id="63" name="CaixaDeTexto 16">
            <a:extLst>
              <a:ext uri="{FF2B5EF4-FFF2-40B4-BE49-F238E27FC236}">
                <a16:creationId xmlns:a16="http://schemas.microsoft.com/office/drawing/2014/main" id="{72A4829B-07AF-F143-A40B-EDAF84894960}"/>
              </a:ext>
            </a:extLst>
          </p:cNvPr>
          <p:cNvSpPr txBox="1"/>
          <p:nvPr/>
        </p:nvSpPr>
        <p:spPr>
          <a:xfrm>
            <a:off x="19126200" y="23811753"/>
            <a:ext cx="3767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Project and personal folders</a:t>
            </a:r>
          </a:p>
        </p:txBody>
      </p:sp>
      <p:sp>
        <p:nvSpPr>
          <p:cNvPr id="64" name="CaixaDeTexto 17">
            <a:extLst>
              <a:ext uri="{FF2B5EF4-FFF2-40B4-BE49-F238E27FC236}">
                <a16:creationId xmlns:a16="http://schemas.microsoft.com/office/drawing/2014/main" id="{F3F4A4BE-935C-9C4F-B080-24DE2EEAD6F5}"/>
              </a:ext>
            </a:extLst>
          </p:cNvPr>
          <p:cNvSpPr txBox="1"/>
          <p:nvPr/>
        </p:nvSpPr>
        <p:spPr>
          <a:xfrm>
            <a:off x="18585833" y="22489864"/>
            <a:ext cx="10678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Remote Desktop</a:t>
            </a:r>
          </a:p>
        </p:txBody>
      </p:sp>
      <p:sp>
        <p:nvSpPr>
          <p:cNvPr id="65" name="CaixaDeTexto 22">
            <a:extLst>
              <a:ext uri="{FF2B5EF4-FFF2-40B4-BE49-F238E27FC236}">
                <a16:creationId xmlns:a16="http://schemas.microsoft.com/office/drawing/2014/main" id="{991A2412-B81E-A841-BCF9-CDE964F389A1}"/>
              </a:ext>
            </a:extLst>
          </p:cNvPr>
          <p:cNvSpPr txBox="1"/>
          <p:nvPr/>
        </p:nvSpPr>
        <p:spPr>
          <a:xfrm>
            <a:off x="24250592" y="21138379"/>
            <a:ext cx="12584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Database</a:t>
            </a:r>
          </a:p>
        </p:txBody>
      </p:sp>
      <p:pic>
        <p:nvPicPr>
          <p:cNvPr id="66" name="Imagem 23">
            <a:extLst>
              <a:ext uri="{FF2B5EF4-FFF2-40B4-BE49-F238E27FC236}">
                <a16:creationId xmlns:a16="http://schemas.microsoft.com/office/drawing/2014/main" id="{AD771A8A-0177-9749-8AD7-C1EAC676360A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26037" y="20526360"/>
            <a:ext cx="707555" cy="707555"/>
          </a:xfrm>
          <a:prstGeom prst="rect">
            <a:avLst/>
          </a:prstGeom>
        </p:spPr>
      </p:pic>
      <p:sp>
        <p:nvSpPr>
          <p:cNvPr id="67" name="CaixaDeTexto 31">
            <a:extLst>
              <a:ext uri="{FF2B5EF4-FFF2-40B4-BE49-F238E27FC236}">
                <a16:creationId xmlns:a16="http://schemas.microsoft.com/office/drawing/2014/main" id="{1C58C831-D4BA-B742-ADC0-EC73D4CAF39E}"/>
              </a:ext>
            </a:extLst>
          </p:cNvPr>
          <p:cNvSpPr txBox="1"/>
          <p:nvPr/>
        </p:nvSpPr>
        <p:spPr>
          <a:xfrm>
            <a:off x="18622745" y="19974702"/>
            <a:ext cx="17347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7030A0"/>
                </a:solidFill>
              </a:rPr>
              <a:t>Kubernetes POD</a:t>
            </a:r>
          </a:p>
        </p:txBody>
      </p:sp>
      <p:pic>
        <p:nvPicPr>
          <p:cNvPr id="68" name="Imagem 15">
            <a:extLst>
              <a:ext uri="{FF2B5EF4-FFF2-40B4-BE49-F238E27FC236}">
                <a16:creationId xmlns:a16="http://schemas.microsoft.com/office/drawing/2014/main" id="{49C6B440-9DAB-C54B-AF92-EE134F3C4AEB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590314" y="21875340"/>
            <a:ext cx="606486" cy="553751"/>
          </a:xfrm>
          <a:prstGeom prst="rect">
            <a:avLst/>
          </a:prstGeom>
        </p:spPr>
      </p:pic>
      <p:sp>
        <p:nvSpPr>
          <p:cNvPr id="69" name="CaixaDeTexto 22">
            <a:extLst>
              <a:ext uri="{FF2B5EF4-FFF2-40B4-BE49-F238E27FC236}">
                <a16:creationId xmlns:a16="http://schemas.microsoft.com/office/drawing/2014/main" id="{367A6769-3676-2549-AFD4-DC8C497B5A4F}"/>
              </a:ext>
            </a:extLst>
          </p:cNvPr>
          <p:cNvSpPr txBox="1"/>
          <p:nvPr/>
        </p:nvSpPr>
        <p:spPr>
          <a:xfrm>
            <a:off x="24538378" y="22450087"/>
            <a:ext cx="710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AWS Athena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ADA57DD8-D242-AF4B-B134-A7515BF003C1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654365" y="23286884"/>
            <a:ext cx="450898" cy="450898"/>
          </a:xfrm>
          <a:prstGeom prst="rect">
            <a:avLst/>
          </a:prstGeom>
        </p:spPr>
      </p:pic>
      <p:sp>
        <p:nvSpPr>
          <p:cNvPr id="71" name="CaixaDeTexto 22">
            <a:extLst>
              <a:ext uri="{FF2B5EF4-FFF2-40B4-BE49-F238E27FC236}">
                <a16:creationId xmlns:a16="http://schemas.microsoft.com/office/drawing/2014/main" id="{57DEB129-C958-DD4E-AA30-ABA803EDA722}"/>
              </a:ext>
            </a:extLst>
          </p:cNvPr>
          <p:cNvSpPr txBox="1"/>
          <p:nvPr/>
        </p:nvSpPr>
        <p:spPr>
          <a:xfrm>
            <a:off x="24407070" y="23718904"/>
            <a:ext cx="945489" cy="441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Project S3 Bucket</a:t>
            </a:r>
          </a:p>
        </p:txBody>
      </p:sp>
      <p:sp>
        <p:nvSpPr>
          <p:cNvPr id="72" name="Seta para a Esquerda e para a Direita 24">
            <a:extLst>
              <a:ext uri="{FF2B5EF4-FFF2-40B4-BE49-F238E27FC236}">
                <a16:creationId xmlns:a16="http://schemas.microsoft.com/office/drawing/2014/main" id="{A88E4BBC-BC7A-6045-BCB6-81EF19B9A8F9}"/>
              </a:ext>
            </a:extLst>
          </p:cNvPr>
          <p:cNvSpPr/>
          <p:nvPr/>
        </p:nvSpPr>
        <p:spPr>
          <a:xfrm>
            <a:off x="23416003" y="20703397"/>
            <a:ext cx="999796" cy="363257"/>
          </a:xfrm>
          <a:prstGeom prst="left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SSL</a:t>
            </a:r>
          </a:p>
        </p:txBody>
      </p:sp>
      <p:sp>
        <p:nvSpPr>
          <p:cNvPr id="73" name="Seta para a Esquerda e para a Direita 24">
            <a:extLst>
              <a:ext uri="{FF2B5EF4-FFF2-40B4-BE49-F238E27FC236}">
                <a16:creationId xmlns:a16="http://schemas.microsoft.com/office/drawing/2014/main" id="{176E4023-112C-DD4E-B936-51275EFF3DD2}"/>
              </a:ext>
            </a:extLst>
          </p:cNvPr>
          <p:cNvSpPr/>
          <p:nvPr/>
        </p:nvSpPr>
        <p:spPr>
          <a:xfrm>
            <a:off x="23416003" y="21967781"/>
            <a:ext cx="999796" cy="363257"/>
          </a:xfrm>
          <a:prstGeom prst="left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SSL</a:t>
            </a:r>
          </a:p>
        </p:txBody>
      </p:sp>
      <p:sp>
        <p:nvSpPr>
          <p:cNvPr id="74" name="Seta para a Esquerda e para a Direita 24">
            <a:extLst>
              <a:ext uri="{FF2B5EF4-FFF2-40B4-BE49-F238E27FC236}">
                <a16:creationId xmlns:a16="http://schemas.microsoft.com/office/drawing/2014/main" id="{E8F1A67D-0EF9-B34B-8D86-444E467F2459}"/>
              </a:ext>
            </a:extLst>
          </p:cNvPr>
          <p:cNvSpPr/>
          <p:nvPr/>
        </p:nvSpPr>
        <p:spPr>
          <a:xfrm>
            <a:off x="23416003" y="23299897"/>
            <a:ext cx="999796" cy="363257"/>
          </a:xfrm>
          <a:prstGeom prst="left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SSL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52EDE4E5-49D4-6846-B567-A07EC6EFC74B}"/>
              </a:ext>
            </a:extLst>
          </p:cNvPr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87976" y="21194166"/>
            <a:ext cx="1068308" cy="1068308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F78C963D-9316-1E41-9604-842913C842D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6984" y="22099199"/>
            <a:ext cx="1104900" cy="1104900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44867875-0FF2-FE47-B742-89D22A7719E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7607" y="21461417"/>
            <a:ext cx="850900" cy="105410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6BDCD46D-28EE-D744-B502-73A6CB87BA1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4691" y="20889555"/>
            <a:ext cx="977900" cy="1079500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50C59C5A-3FF2-654C-8F1A-093E79C777D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7973" y="11200811"/>
            <a:ext cx="11887200" cy="7544389"/>
          </a:xfrm>
          <a:prstGeom prst="rect">
            <a:avLst/>
          </a:prstGeom>
        </p:spPr>
      </p:pic>
      <p:pic>
        <p:nvPicPr>
          <p:cNvPr id="15" name="Picture 1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5641FB8-C7D0-6D41-A8D5-2E89E0107B9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2270" y="20955000"/>
            <a:ext cx="11887200" cy="754438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31F2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7378</TotalTime>
  <Words>335</Words>
  <Application>Microsoft Macintosh PowerPoint</Application>
  <PresentationFormat>Custom</PresentationFormat>
  <Paragraphs>63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The ADRF Workspace Using the Administrative Data Research Facility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the Research Study Presenter name, Associates and Collaborators</dc:title>
  <dc:creator>Erin Joyce</dc:creator>
  <cp:lastModifiedBy>Graham Henke</cp:lastModifiedBy>
  <cp:revision>47</cp:revision>
  <dcterms:created xsi:type="dcterms:W3CDTF">2013-07-30T11:46:00Z</dcterms:created>
  <dcterms:modified xsi:type="dcterms:W3CDTF">2020-02-25T16:28:37Z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2013-07-30T00:00:00Z</vt:filetime>
  </property>
  <property fmtid="{D5CDD505-2E9C-101B-9397-08002B2CF9AE}" pid="3" name="LastSaved">
    <vt:filetime>2013-07-30T00:00:00Z</vt:filetime>
  </property>
</Properties>
</file>